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1"/>
  </p:notesMasterIdLst>
  <p:handoutMasterIdLst>
    <p:handoutMasterId r:id="rId12"/>
  </p:handoutMasterIdLst>
  <p:sldIdLst>
    <p:sldId id="275" r:id="rId2"/>
    <p:sldId id="266" r:id="rId3"/>
    <p:sldId id="268" r:id="rId4"/>
    <p:sldId id="271" r:id="rId5"/>
    <p:sldId id="270" r:id="rId6"/>
    <p:sldId id="269" r:id="rId7"/>
    <p:sldId id="272" r:id="rId8"/>
    <p:sldId id="273" r:id="rId9"/>
    <p:sldId id="274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9443"/>
    <a:srgbClr val="D20000"/>
    <a:srgbClr val="C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1" d="100"/>
          <a:sy n="101" d="100"/>
        </p:scale>
        <p:origin x="-1368" y="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F90CE03-0D93-457A-826E-CFD70EA2345F}" type="datetime1">
              <a:rPr lang="en-US"/>
              <a:pPr/>
              <a:t>6/9/2015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9E4C489-4CF0-494D-9CA9-E1512C6E947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2923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B028D1C-9769-43ED-96A1-1BA69266C32C}" type="datetime1">
              <a:rPr lang="en-US"/>
              <a:pPr/>
              <a:t>6/9/2015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BAE0CD3-56E5-4944-9B5B-552C7C0C31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2734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1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1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1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1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1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07CB7-D8F2-4A08-97A0-D88DA8DA48E6}" type="datetime1">
              <a:rPr lang="en-US" smtClean="0"/>
              <a:pPr/>
              <a:t>6/9/2015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2F91A389-DDFC-4099-BB33-A82001DDAB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A2381-94EA-4A0F-B7FA-97F4B2F7AEB4}" type="datetime1">
              <a:rPr lang="en-US" smtClean="0"/>
              <a:pPr/>
              <a:t>6/9/2015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2C84C-E16F-4AB7-8953-45BF51AD64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4FCB4-B24A-4FA9-8999-1F13EDAD2F27}" type="datetime1">
              <a:rPr lang="en-US" smtClean="0"/>
              <a:pPr/>
              <a:t>6/9/2015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F6E0F-E2C0-41F9-A790-2CCA36A2FA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9E229-69AE-438B-A482-BAFA66F5F82B}" type="datetime1">
              <a:rPr lang="en-US" smtClean="0"/>
              <a:pPr/>
              <a:t>6/9/2015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C5E2D82-E196-4F13-AFDA-3CD5937FA9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AAF13-2FC2-4ADC-9D04-632CE28BAFFB}" type="datetime1">
              <a:rPr lang="en-US" smtClean="0"/>
              <a:pPr/>
              <a:t>6/9/2015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9F367-551F-471F-83D8-155DEEFD127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994D-1509-4360-A0E3-F7FA97C316E0}" type="datetime1">
              <a:rPr lang="en-US" smtClean="0"/>
              <a:pPr/>
              <a:t>6/9/2015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3D7B0-73ED-4493-9B89-823275133B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6804F-EE11-485D-BC56-F6914F842F5F}" type="datetime1">
              <a:rPr lang="en-US" smtClean="0"/>
              <a:pPr/>
              <a:t>6/9/2015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1B6DB4C6-E127-4BE4-9ABF-1D0AB94C703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E8525-CA7C-4E44-8421-C022FC39B50D}" type="datetime1">
              <a:rPr lang="en-US" smtClean="0"/>
              <a:pPr/>
              <a:t>6/9/2015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EB5D6-DEE6-490A-8028-8BB06AF283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A8B38-CAE0-49DA-9561-FB4FCCC35C73}" type="datetime1">
              <a:rPr lang="en-US" smtClean="0"/>
              <a:pPr/>
              <a:t>6/9/2015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21A45-1EC9-4FF3-A7BB-BF82D6E177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1E09A-855E-44A6-974E-9814810A5B24}" type="datetime1">
              <a:rPr lang="en-US" smtClean="0"/>
              <a:pPr/>
              <a:t>6/9/2015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6D95F-B55D-437C-8409-4832959227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62D65-E338-4E0E-A31B-C30F77E30F72}" type="datetime1">
              <a:rPr lang="en-US" smtClean="0"/>
              <a:pPr/>
              <a:t>6/9/2015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C5AEA-FCE8-4031-9FB2-47CEA6408B2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DD4B643-4012-48BB-8800-67A7D31F28AC}" type="datetime1">
              <a:rPr lang="en-US" smtClean="0"/>
              <a:pPr/>
              <a:t>6/9/2015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86277D9-B560-4C84-9948-E1E08FFA71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faculty.washington.edu/chudler/nsdivide.html" TargetMode="Externa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uwf.edu/jgould/Cortex.jpg" TargetMode="Externa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ing.com/images/search?q=images+of+neurons&amp;qpvt=images+of+neurons&amp;FORM=IGRE" TargetMode="External"/><Relationship Id="rId2" Type="http://schemas.openxmlformats.org/officeDocument/2006/relationships/hyperlink" Target="http://www.anatomybox.com/tag/santiago-ramon-y-cajal/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faculty.washington.edu/chudler/cells.html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hyperlink" Target="http://biology.about.com/od/humananatomybiology/ss/neurons.htm" TargetMode="Externa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learn.genetics.utah.edu/content/addiction/madneuron/" TargetMode="Externa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learn.genetics.utah.edu/content/addiction/reward/index.html" TargetMode="External"/><Relationship Id="rId2" Type="http://schemas.openxmlformats.org/officeDocument/2006/relationships/hyperlink" Target="http://learn.genetics.utah.edu/content/addiction/neurons/" TargetMode="External"/><Relationship Id="rId1" Type="http://schemas.openxmlformats.org/officeDocument/2006/relationships/slideLayout" Target="../slideLayouts/slideLayout6.xml"/><Relationship Id="rId4" Type="http://schemas.openxmlformats.org/officeDocument/2006/relationships/hyperlink" Target="http://www.hhmi.org/biointeractive/molecular-mechanism-synaptic-function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thebrain.mcgill.ca/flash/i/i_01/i_01_m/i_01_m_ana/i_01_m_ana.html" TargetMode="External"/><Relationship Id="rId2" Type="http://schemas.openxmlformats.org/officeDocument/2006/relationships/hyperlink" Target="http://learn.genetics.utah.edu/content/addiction/crossingdivide/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4400" b="1" dirty="0" smtClean="0"/>
              <a:t>NEURONS &amp; SYNAPSES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100" i="1" dirty="0" smtClean="0">
                <a:latin typeface="+mn-lt"/>
              </a:rPr>
              <a:t>(Adapted from “The Teenage Brain in Search of Itself…” </a:t>
            </a:r>
            <a:r>
              <a:rPr lang="en-US" sz="1100" i="1" dirty="0" err="1" smtClean="0">
                <a:latin typeface="+mn-lt"/>
              </a:rPr>
              <a:t>Webquest</a:t>
            </a:r>
            <a:r>
              <a:rPr lang="en-US" sz="1100" i="1" dirty="0" smtClean="0">
                <a:latin typeface="+mn-lt"/>
              </a:rPr>
              <a:t> by </a:t>
            </a:r>
            <a:r>
              <a:rPr lang="en-US" sz="1100" i="1" dirty="0" err="1" smtClean="0">
                <a:latin typeface="+mn-lt"/>
              </a:rPr>
              <a:t>RoseMary</a:t>
            </a:r>
            <a:r>
              <a:rPr lang="en-US" sz="1100" i="1" dirty="0" smtClean="0">
                <a:latin typeface="+mn-lt"/>
              </a:rPr>
              <a:t> McClain of Londonderry High School, NH)</a:t>
            </a:r>
            <a:r>
              <a:rPr lang="en-US" b="1" i="1" dirty="0" smtClean="0"/>
              <a:t/>
            </a:r>
            <a:br>
              <a:rPr lang="en-US" b="1" i="1" dirty="0" smtClean="0"/>
            </a:b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 Web Quest for 7</a:t>
            </a:r>
            <a:r>
              <a:rPr lang="en-US" baseline="30000" dirty="0" smtClean="0"/>
              <a:t>th</a:t>
            </a:r>
            <a:r>
              <a:rPr lang="en-US" dirty="0" smtClean="0"/>
              <a:t>-12</a:t>
            </a:r>
            <a:r>
              <a:rPr lang="en-US" baseline="30000" dirty="0" smtClean="0"/>
              <a:t>th</a:t>
            </a:r>
            <a:r>
              <a:rPr lang="en-US" dirty="0" smtClean="0"/>
              <a:t> Grade Students</a:t>
            </a:r>
          </a:p>
          <a:p>
            <a:r>
              <a:rPr lang="en-US" dirty="0" smtClean="0"/>
              <a:t>By Shannon Hernandez &amp; Mike Shaw of CSNE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SLIDE 1 “The Brain &amp; Its Parts”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720852" y="1524000"/>
            <a:ext cx="78486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Click on the link </a:t>
            </a:r>
            <a:r>
              <a:rPr lang="en-US" dirty="0" smtClean="0"/>
              <a:t>and </a:t>
            </a:r>
            <a:r>
              <a:rPr lang="en-US" dirty="0" smtClean="0"/>
              <a:t>read “The Central Nervous System”:</a:t>
            </a:r>
          </a:p>
          <a:p>
            <a:r>
              <a:rPr lang="en-US" b="1" u="sng" dirty="0" smtClean="0">
                <a:hlinkClick r:id="rId2"/>
              </a:rPr>
              <a:t>Eric </a:t>
            </a:r>
            <a:r>
              <a:rPr lang="en-US" b="1" u="sng" dirty="0" err="1" smtClean="0">
                <a:hlinkClick r:id="rId2"/>
              </a:rPr>
              <a:t>Chudler</a:t>
            </a:r>
            <a:r>
              <a:rPr lang="en-US" b="1" u="sng" dirty="0" smtClean="0">
                <a:hlinkClick r:id="rId2"/>
              </a:rPr>
              <a:t> Link</a:t>
            </a:r>
            <a:endParaRPr lang="en-US" dirty="0" smtClean="0"/>
          </a:p>
          <a:p>
            <a:endParaRPr lang="en-US" b="1" dirty="0" smtClean="0">
              <a:solidFill>
                <a:srgbClr val="0070C0"/>
              </a:solidFill>
            </a:endParaRPr>
          </a:p>
          <a:p>
            <a:r>
              <a:rPr lang="en-US" b="1" dirty="0" smtClean="0">
                <a:solidFill>
                  <a:srgbClr val="0070C0"/>
                </a:solidFill>
              </a:rPr>
              <a:t>Answer </a:t>
            </a:r>
            <a:r>
              <a:rPr lang="en-US" b="1" dirty="0" smtClean="0">
                <a:solidFill>
                  <a:srgbClr val="0070C0"/>
                </a:solidFill>
              </a:rPr>
              <a:t>the following questions on provided worksheet:</a:t>
            </a:r>
          </a:p>
          <a:p>
            <a:pPr lvl="1"/>
            <a:endParaRPr lang="en-US" dirty="0" smtClean="0"/>
          </a:p>
          <a:p>
            <a:pPr marL="800100" lvl="1" indent="-342900">
              <a:buFont typeface="+mj-lt"/>
              <a:buAutoNum type="arabicPeriod"/>
            </a:pPr>
            <a:r>
              <a:rPr lang="en-US" b="1" dirty="0" smtClean="0"/>
              <a:t>How many parts make-up the central nervous system?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b="1" dirty="0" smtClean="0"/>
              <a:t>How many nerve cells are in the brain?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b="1" dirty="0" smtClean="0"/>
              <a:t>Are there any other special cells in the brain?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b="1" dirty="0" smtClean="0"/>
              <a:t>List them.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Slide 2 “Draw a brain”</a:t>
            </a:r>
            <a:endParaRPr lang="en-US" b="1" dirty="0"/>
          </a:p>
        </p:txBody>
      </p:sp>
      <p:sp>
        <p:nvSpPr>
          <p:cNvPr id="3" name="Rectangle 2"/>
          <p:cNvSpPr/>
          <p:nvPr/>
        </p:nvSpPr>
        <p:spPr>
          <a:xfrm>
            <a:off x="304800" y="2413338"/>
            <a:ext cx="73152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Click on the link:    </a:t>
            </a:r>
            <a:r>
              <a:rPr lang="en-US" b="1" u="sng" dirty="0" smtClean="0">
                <a:hlinkClick r:id="rId2"/>
              </a:rPr>
              <a:t>“Structures &amp; Areas of the Human Brain”</a:t>
            </a:r>
            <a:endParaRPr lang="en-US" b="1" u="sng" dirty="0" smtClean="0"/>
          </a:p>
          <a:p>
            <a:endParaRPr lang="en-US" b="1" dirty="0" smtClean="0">
              <a:solidFill>
                <a:srgbClr val="0070C0"/>
              </a:solidFill>
            </a:endParaRPr>
          </a:p>
          <a:p>
            <a:r>
              <a:rPr lang="en-US" b="1" dirty="0" smtClean="0">
                <a:solidFill>
                  <a:srgbClr val="0070C0"/>
                </a:solidFill>
              </a:rPr>
              <a:t>Answer </a:t>
            </a:r>
            <a:r>
              <a:rPr lang="en-US" b="1" dirty="0">
                <a:solidFill>
                  <a:srgbClr val="0070C0"/>
                </a:solidFill>
              </a:rPr>
              <a:t>the following questions on provided worksheet:</a:t>
            </a:r>
          </a:p>
          <a:p>
            <a:endParaRPr lang="en-US" dirty="0" smtClean="0"/>
          </a:p>
          <a:p>
            <a:pPr marL="800100" lvl="1" indent="-342900">
              <a:buFont typeface="+mj-lt"/>
              <a:buAutoNum type="arabicPeriod"/>
            </a:pPr>
            <a:r>
              <a:rPr lang="en-US" b="1" dirty="0" smtClean="0"/>
              <a:t>Make a drawing of the brain with the spinal cord. 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b="1" dirty="0" smtClean="0"/>
              <a:t>Label all the parts.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b="1" dirty="0" smtClean="0"/>
              <a:t>Write a description to list what each part does.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b="1" dirty="0" smtClean="0"/>
              <a:t>Show your partner </a:t>
            </a:r>
            <a:r>
              <a:rPr lang="en-US" b="1" dirty="0" smtClean="0"/>
              <a:t>and </a:t>
            </a:r>
            <a:r>
              <a:rPr lang="en-US" b="1" dirty="0" smtClean="0"/>
              <a:t>have them sign-off you did this.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Slide 3 “Picturing Neurons”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81000" y="1981200"/>
            <a:ext cx="85344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Click on the link </a:t>
            </a:r>
            <a:r>
              <a:rPr lang="en-US" dirty="0" smtClean="0"/>
              <a:t>and </a:t>
            </a:r>
            <a:r>
              <a:rPr lang="en-US" dirty="0" smtClean="0"/>
              <a:t>observe the images of neuron diagrams by Cajal.</a:t>
            </a:r>
          </a:p>
          <a:p>
            <a:r>
              <a:rPr lang="en-US" b="1" dirty="0" smtClean="0">
                <a:hlinkClick r:id="rId2"/>
              </a:rPr>
              <a:t>Cajal Neuron Images</a:t>
            </a:r>
            <a:endParaRPr lang="en-US" b="1" dirty="0" smtClean="0"/>
          </a:p>
          <a:p>
            <a:endParaRPr lang="en-US" dirty="0" smtClean="0"/>
          </a:p>
          <a:p>
            <a:r>
              <a:rPr lang="en-US" dirty="0" smtClean="0"/>
              <a:t>Click </a:t>
            </a:r>
            <a:r>
              <a:rPr lang="en-US" dirty="0" smtClean="0"/>
              <a:t>on the link </a:t>
            </a:r>
            <a:r>
              <a:rPr lang="en-US" dirty="0" smtClean="0"/>
              <a:t>and </a:t>
            </a:r>
            <a:r>
              <a:rPr lang="en-US" dirty="0" smtClean="0"/>
              <a:t>observe other images of neurons:</a:t>
            </a:r>
          </a:p>
          <a:p>
            <a:r>
              <a:rPr lang="en-US" b="1" dirty="0" smtClean="0">
                <a:hlinkClick r:id="rId3"/>
              </a:rPr>
              <a:t>Neuron images</a:t>
            </a:r>
            <a:endParaRPr lang="en-US" dirty="0" smtClean="0"/>
          </a:p>
          <a:p>
            <a:endParaRPr lang="en-US" b="1" dirty="0" smtClean="0">
              <a:solidFill>
                <a:srgbClr val="0070C0"/>
              </a:solidFill>
            </a:endParaRPr>
          </a:p>
          <a:p>
            <a:r>
              <a:rPr lang="en-US" b="1" dirty="0" smtClean="0">
                <a:solidFill>
                  <a:srgbClr val="0070C0"/>
                </a:solidFill>
              </a:rPr>
              <a:t>Answer </a:t>
            </a:r>
            <a:r>
              <a:rPr lang="en-US" b="1" dirty="0">
                <a:solidFill>
                  <a:srgbClr val="0070C0"/>
                </a:solidFill>
              </a:rPr>
              <a:t>the following questions on provided worksheet:</a:t>
            </a:r>
          </a:p>
          <a:p>
            <a:endParaRPr lang="en-US" dirty="0" smtClean="0"/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/>
              <a:t>Do all neurons look the same?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 smtClean="0"/>
              <a:t>What are some differences mentioned in Cajal’s images?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Slide 4 “UNDERSTANDING THE NEURON”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685800" y="2057400"/>
            <a:ext cx="81534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Click on the link </a:t>
            </a:r>
            <a:r>
              <a:rPr lang="en-US" dirty="0" smtClean="0"/>
              <a:t>and </a:t>
            </a:r>
            <a:r>
              <a:rPr lang="en-US" dirty="0" smtClean="0"/>
              <a:t>read about neurons. </a:t>
            </a:r>
            <a:r>
              <a:rPr lang="en-US" b="1" dirty="0" smtClean="0">
                <a:hlinkClick r:id="rId2"/>
              </a:rPr>
              <a:t>“Neuroscience for Kids”</a:t>
            </a:r>
            <a:endParaRPr lang="en-US" b="1" dirty="0" smtClean="0"/>
          </a:p>
          <a:p>
            <a:endParaRPr lang="en-US" b="1" dirty="0" smtClean="0">
              <a:solidFill>
                <a:srgbClr val="0070C0"/>
              </a:solidFill>
            </a:endParaRPr>
          </a:p>
          <a:p>
            <a:r>
              <a:rPr lang="en-US" b="1" dirty="0" smtClean="0">
                <a:solidFill>
                  <a:srgbClr val="0070C0"/>
                </a:solidFill>
              </a:rPr>
              <a:t>Answer </a:t>
            </a:r>
            <a:r>
              <a:rPr lang="en-US" b="1" dirty="0">
                <a:solidFill>
                  <a:srgbClr val="0070C0"/>
                </a:solidFill>
              </a:rPr>
              <a:t>the following questions on provided worksheet:</a:t>
            </a:r>
          </a:p>
          <a:p>
            <a:endParaRPr lang="en-US" dirty="0" smtClean="0"/>
          </a:p>
          <a:p>
            <a:pPr marL="800100" lvl="1" indent="-342900">
              <a:buFont typeface="+mj-lt"/>
              <a:buAutoNum type="arabicPeriod"/>
            </a:pPr>
            <a:r>
              <a:rPr lang="en-US" b="1" dirty="0" smtClean="0"/>
              <a:t>What is a neuron?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b="1" dirty="0" smtClean="0"/>
              <a:t>What does it do?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b="1" dirty="0" smtClean="0"/>
              <a:t>How many neurons are in the human brain?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Slide 5 “Neuron Model”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609600" y="1859340"/>
            <a:ext cx="8001000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Click on the link:   </a:t>
            </a:r>
            <a:r>
              <a:rPr lang="en-US" b="1" dirty="0" smtClean="0">
                <a:hlinkClick r:id="rId2"/>
              </a:rPr>
              <a:t>“Neuron Diagram”</a:t>
            </a:r>
            <a:endParaRPr lang="en-US" b="1" dirty="0" smtClean="0"/>
          </a:p>
          <a:p>
            <a:endParaRPr lang="en-US" b="1" dirty="0" smtClean="0">
              <a:solidFill>
                <a:srgbClr val="0070C0"/>
              </a:solidFill>
            </a:endParaRPr>
          </a:p>
          <a:p>
            <a:r>
              <a:rPr lang="en-US" b="1" dirty="0" smtClean="0">
                <a:solidFill>
                  <a:srgbClr val="0070C0"/>
                </a:solidFill>
              </a:rPr>
              <a:t>Answer </a:t>
            </a:r>
            <a:r>
              <a:rPr lang="en-US" b="1" dirty="0">
                <a:solidFill>
                  <a:srgbClr val="0070C0"/>
                </a:solidFill>
              </a:rPr>
              <a:t>the following questions on provided worksheet:</a:t>
            </a:r>
          </a:p>
          <a:p>
            <a:pPr lvl="1"/>
            <a:endParaRPr lang="en-US" dirty="0" smtClean="0"/>
          </a:p>
          <a:p>
            <a:pPr marL="800100" lvl="1" indent="-342900">
              <a:buFont typeface="+mj-lt"/>
              <a:buAutoNum type="arabicPeriod"/>
            </a:pPr>
            <a:r>
              <a:rPr lang="en-US" b="1" dirty="0" smtClean="0"/>
              <a:t>Draw a typical neuron.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b="1" dirty="0" smtClean="0"/>
              <a:t>Label the parts.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b="1" dirty="0" smtClean="0"/>
              <a:t>Write a description to list what each part does.</a:t>
            </a:r>
          </a:p>
          <a:p>
            <a:pPr marL="800100" lvl="1" indent="-342900"/>
            <a:endParaRPr lang="en-US" b="1" dirty="0" smtClean="0"/>
          </a:p>
          <a:p>
            <a:pPr marL="800100" lvl="1" indent="-342900"/>
            <a:r>
              <a:rPr lang="en-US" sz="1000" i="1" dirty="0" smtClean="0"/>
              <a:t>Image Source: J Sans HHMI, Harvard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3600" y="3962400"/>
            <a:ext cx="2857500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Slide 6 “Building A Neuron”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457200" y="2690336"/>
            <a:ext cx="83058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Click on the link </a:t>
            </a:r>
            <a:r>
              <a:rPr lang="en-US" dirty="0" smtClean="0"/>
              <a:t>and </a:t>
            </a:r>
            <a:r>
              <a:rPr lang="en-US" dirty="0" smtClean="0"/>
              <a:t>play the game:      </a:t>
            </a:r>
            <a:r>
              <a:rPr lang="en-US" dirty="0" smtClean="0">
                <a:hlinkClick r:id="rId2"/>
              </a:rPr>
              <a:t>http://learn.genetics.utah.edu/content/addiction/madneuron/</a:t>
            </a:r>
            <a:endParaRPr lang="en-US" dirty="0" smtClean="0"/>
          </a:p>
          <a:p>
            <a:endParaRPr lang="en-US" b="1" dirty="0" smtClean="0">
              <a:solidFill>
                <a:srgbClr val="0070C0"/>
              </a:solidFill>
            </a:endParaRPr>
          </a:p>
          <a:p>
            <a:r>
              <a:rPr lang="en-US" b="1" dirty="0" smtClean="0">
                <a:solidFill>
                  <a:srgbClr val="0070C0"/>
                </a:solidFill>
              </a:rPr>
              <a:t>Screen </a:t>
            </a:r>
            <a:r>
              <a:rPr lang="en-US" b="1" dirty="0" smtClean="0">
                <a:solidFill>
                  <a:srgbClr val="0070C0"/>
                </a:solidFill>
              </a:rPr>
              <a:t>shot with snipping tool your score </a:t>
            </a:r>
            <a:r>
              <a:rPr lang="en-US" b="1" dirty="0" smtClean="0">
                <a:solidFill>
                  <a:srgbClr val="0070C0"/>
                </a:solidFill>
              </a:rPr>
              <a:t>and </a:t>
            </a:r>
            <a:r>
              <a:rPr lang="en-US" b="1" dirty="0" smtClean="0">
                <a:solidFill>
                  <a:srgbClr val="0070C0"/>
                </a:solidFill>
              </a:rPr>
              <a:t>email to your table partner for credit.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b="1" dirty="0" smtClean="0"/>
              <a:t>Slide 7 “How Neurons Communicate”</a:t>
            </a:r>
            <a:endParaRPr lang="en-US" sz="3600" dirty="0"/>
          </a:p>
        </p:txBody>
      </p:sp>
      <p:sp>
        <p:nvSpPr>
          <p:cNvPr id="3" name="Rectangle 2"/>
          <p:cNvSpPr/>
          <p:nvPr/>
        </p:nvSpPr>
        <p:spPr>
          <a:xfrm>
            <a:off x="381000" y="2136339"/>
            <a:ext cx="8382000" cy="2831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Click on the link </a:t>
            </a:r>
            <a:r>
              <a:rPr lang="en-US" dirty="0" smtClean="0"/>
              <a:t>and </a:t>
            </a:r>
            <a:r>
              <a:rPr lang="en-US" dirty="0" smtClean="0"/>
              <a:t>read about synapses: </a:t>
            </a:r>
            <a:r>
              <a:rPr lang="en-US" b="1" u="sng" dirty="0" smtClean="0">
                <a:hlinkClick r:id="rId2"/>
              </a:rPr>
              <a:t>“Neurons Transport Messages in the Brain”</a:t>
            </a:r>
            <a:endParaRPr lang="en-US" b="1" u="sng" dirty="0" smtClean="0">
              <a:hlinkClick r:id="rId3"/>
            </a:endParaRPr>
          </a:p>
          <a:p>
            <a:endParaRPr lang="en-US" dirty="0" smtClean="0"/>
          </a:p>
          <a:p>
            <a:r>
              <a:rPr lang="en-US" dirty="0" smtClean="0"/>
              <a:t>Click </a:t>
            </a:r>
            <a:r>
              <a:rPr lang="en-US" dirty="0" smtClean="0"/>
              <a:t>on the link </a:t>
            </a:r>
            <a:r>
              <a:rPr lang="en-US" dirty="0" smtClean="0"/>
              <a:t>and </a:t>
            </a:r>
            <a:r>
              <a:rPr lang="en-US" dirty="0" smtClean="0"/>
              <a:t>watch the video: </a:t>
            </a:r>
            <a:r>
              <a:rPr lang="en-US" sz="1600" b="1" dirty="0" smtClean="0">
                <a:hlinkClick r:id="rId4"/>
              </a:rPr>
              <a:t>“Molecular mechanism of Synaptic Function”</a:t>
            </a:r>
            <a:endParaRPr lang="en-US" sz="1600" b="1" dirty="0" smtClean="0"/>
          </a:p>
          <a:p>
            <a:endParaRPr lang="en-US" b="1" dirty="0" smtClean="0">
              <a:solidFill>
                <a:srgbClr val="0070C0"/>
              </a:solidFill>
            </a:endParaRPr>
          </a:p>
          <a:p>
            <a:r>
              <a:rPr lang="en-US" b="1" dirty="0" smtClean="0">
                <a:solidFill>
                  <a:srgbClr val="0070C0"/>
                </a:solidFill>
              </a:rPr>
              <a:t>Answer </a:t>
            </a:r>
            <a:r>
              <a:rPr lang="en-US" b="1" dirty="0">
                <a:solidFill>
                  <a:srgbClr val="0070C0"/>
                </a:solidFill>
              </a:rPr>
              <a:t>the following questions on provided worksheet:</a:t>
            </a:r>
          </a:p>
          <a:p>
            <a:pPr lvl="1"/>
            <a:endParaRPr lang="en-US" dirty="0" smtClean="0"/>
          </a:p>
          <a:p>
            <a:pPr marL="800100" lvl="1" indent="-342900">
              <a:buFont typeface="+mj-lt"/>
              <a:buAutoNum type="arabicPeriod"/>
            </a:pPr>
            <a:r>
              <a:rPr lang="en-US" b="1" dirty="0" smtClean="0"/>
              <a:t>What type of signal is transmitted in the synapse?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b="1" dirty="0" smtClean="0"/>
              <a:t>Do neurons actually touch other neurons?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 smtClean="0"/>
              <a:t>Slide 8 “Neurotransmitters”</a:t>
            </a:r>
            <a:endParaRPr lang="en-US" b="1" dirty="0"/>
          </a:p>
        </p:txBody>
      </p:sp>
      <p:sp>
        <p:nvSpPr>
          <p:cNvPr id="3" name="Rectangle 2"/>
          <p:cNvSpPr/>
          <p:nvPr/>
        </p:nvSpPr>
        <p:spPr>
          <a:xfrm>
            <a:off x="739219" y="2133600"/>
            <a:ext cx="6858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Click on the link </a:t>
            </a:r>
            <a:r>
              <a:rPr lang="en-US" dirty="0" smtClean="0"/>
              <a:t>and </a:t>
            </a:r>
            <a:r>
              <a:rPr lang="en-US" dirty="0" smtClean="0"/>
              <a:t>watch the </a:t>
            </a:r>
            <a:r>
              <a:rPr lang="en-US" dirty="0" smtClean="0"/>
              <a:t>video: </a:t>
            </a:r>
            <a:r>
              <a:rPr lang="en-US" b="1" u="sng" dirty="0" smtClean="0">
                <a:hlinkClick r:id="rId2"/>
              </a:rPr>
              <a:t>"Crossing </a:t>
            </a:r>
            <a:r>
              <a:rPr lang="en-US" b="1" u="sng" dirty="0" smtClean="0">
                <a:hlinkClick r:id="rId2"/>
              </a:rPr>
              <a:t>The Divide"</a:t>
            </a:r>
            <a:endParaRPr lang="en-US" b="1" dirty="0" smtClean="0"/>
          </a:p>
          <a:p>
            <a:endParaRPr lang="en-US" b="1" dirty="0" smtClean="0"/>
          </a:p>
          <a:p>
            <a:r>
              <a:rPr lang="en-US" dirty="0" smtClean="0"/>
              <a:t>Click </a:t>
            </a:r>
            <a:r>
              <a:rPr lang="en-US" dirty="0" smtClean="0"/>
              <a:t>on the link </a:t>
            </a:r>
            <a:r>
              <a:rPr lang="en-US" dirty="0" smtClean="0"/>
              <a:t>and </a:t>
            </a:r>
            <a:r>
              <a:rPr lang="en-US" dirty="0" smtClean="0"/>
              <a:t>read: </a:t>
            </a:r>
            <a:r>
              <a:rPr lang="en-US" b="1" dirty="0" smtClean="0">
                <a:hlinkClick r:id="rId3"/>
              </a:rPr>
              <a:t>“</a:t>
            </a:r>
            <a:r>
              <a:rPr lang="en-US" b="1" dirty="0" smtClean="0">
                <a:hlinkClick r:id="rId3"/>
              </a:rPr>
              <a:t>Synapses &amp; </a:t>
            </a:r>
            <a:r>
              <a:rPr lang="en-US" b="1" dirty="0" smtClean="0">
                <a:hlinkClick r:id="rId3"/>
              </a:rPr>
              <a:t>Neurotransmitters</a:t>
            </a:r>
            <a:r>
              <a:rPr lang="en-US" b="1" dirty="0" smtClean="0">
                <a:hlinkClick r:id="rId3"/>
              </a:rPr>
              <a:t>”</a:t>
            </a:r>
            <a:endParaRPr lang="en-US" b="1" dirty="0" smtClean="0"/>
          </a:p>
          <a:p>
            <a:endParaRPr lang="en-US" b="1" dirty="0" smtClean="0">
              <a:solidFill>
                <a:srgbClr val="0070C0"/>
              </a:solidFill>
            </a:endParaRPr>
          </a:p>
          <a:p>
            <a:r>
              <a:rPr lang="en-US" b="1" dirty="0" smtClean="0">
                <a:solidFill>
                  <a:srgbClr val="0070C0"/>
                </a:solidFill>
              </a:rPr>
              <a:t>Answer </a:t>
            </a:r>
            <a:r>
              <a:rPr lang="en-US" b="1" dirty="0">
                <a:solidFill>
                  <a:srgbClr val="0070C0"/>
                </a:solidFill>
              </a:rPr>
              <a:t>the following questions on provided worksheet:</a:t>
            </a:r>
          </a:p>
          <a:p>
            <a:endParaRPr lang="en-US" b="1" dirty="0" smtClean="0">
              <a:solidFill>
                <a:srgbClr val="0070C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38200" y="3962400"/>
            <a:ext cx="7696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b="1" dirty="0" smtClean="0"/>
              <a:t>Write a description for how neurotransmitters work as though you were explaining it to a 6</a:t>
            </a:r>
            <a:r>
              <a:rPr lang="en-US" b="1" baseline="30000" dirty="0" smtClean="0"/>
              <a:t>th</a:t>
            </a:r>
            <a:r>
              <a:rPr lang="en-US" b="1" dirty="0" smtClean="0"/>
              <a:t> grader.</a:t>
            </a:r>
          </a:p>
          <a:p>
            <a:pPr marL="342900" indent="-342900">
              <a:buFont typeface="+mj-lt"/>
              <a:buAutoNum type="arabicPeriod"/>
            </a:pPr>
            <a:r>
              <a:rPr lang="en-US" b="1" dirty="0" smtClean="0"/>
              <a:t>Explain the importance of “Dopamine.”</a:t>
            </a:r>
          </a:p>
          <a:p>
            <a:pPr marL="342900" indent="-342900">
              <a:buFont typeface="+mj-lt"/>
              <a:buAutoNum type="arabicPeriod"/>
            </a:pPr>
            <a:r>
              <a:rPr lang="en-US" b="1" dirty="0" smtClean="0"/>
              <a:t>Write an open ended question about </a:t>
            </a:r>
            <a:r>
              <a:rPr lang="en-US" b="1" dirty="0" smtClean="0"/>
              <a:t>neurotransmitters.</a:t>
            </a:r>
            <a:endParaRPr lang="en-US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924</TotalTime>
  <Words>478</Words>
  <Application>Microsoft Office PowerPoint</Application>
  <PresentationFormat>On-screen Show (4:3)</PresentationFormat>
  <Paragraphs>73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Trek</vt:lpstr>
      <vt:lpstr>NEURONS &amp; SYNAPSES (Adapted from “The Teenage Brain in Search of Itself…” Webquest by RoseMary McClain of Londonderry High School, NH) </vt:lpstr>
      <vt:lpstr>SLIDE 1 “The Brain &amp; Its Parts”</vt:lpstr>
      <vt:lpstr>Slide 2 “Draw a brain”</vt:lpstr>
      <vt:lpstr>Slide 3 “Picturing Neurons”</vt:lpstr>
      <vt:lpstr>Slide 4 “UNDERSTANDING THE NEURON” </vt:lpstr>
      <vt:lpstr>Slide 5 “Neuron Model”</vt:lpstr>
      <vt:lpstr>Slide 6 “Building A Neuron”</vt:lpstr>
      <vt:lpstr>Slide 7 “How Neurons Communicate”</vt:lpstr>
      <vt:lpstr>Slide 8 “Neurotransmitters”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JSMIKOWSKI</dc:creator>
  <cp:lastModifiedBy>CSNE</cp:lastModifiedBy>
  <cp:revision>91</cp:revision>
  <dcterms:created xsi:type="dcterms:W3CDTF">2012-01-05T22:06:13Z</dcterms:created>
  <dcterms:modified xsi:type="dcterms:W3CDTF">2015-06-09T22:56:03Z</dcterms:modified>
</cp:coreProperties>
</file>